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858000" cy="9144000"/>
  <p:embeddedFontLst>
    <p:embeddedFont>
      <p:font typeface="Arial Black"/>
      <p:regular r:id="rId34"/>
    </p:embeddedFon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E35ED72-DEA2-458F-909D-B389ECE307FC}">
  <a:tblStyle styleId="{FE35ED72-DEA2-458F-909D-B389ECE307FC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34" Type="http://schemas.openxmlformats.org/officeDocument/2006/relationships/font" Target="fonts/ArialBlack-regular.fntdata"/><Relationship Id="rId15" Type="http://schemas.openxmlformats.org/officeDocument/2006/relationships/slide" Target="slides/slide10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9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Presenter: Sandy</a:t>
            </a:r>
          </a:p>
        </p:txBody>
      </p:sp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Presenter: Sandy</a:t>
            </a:r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General Transition</a:t>
            </a:r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Presenter: Austin</a:t>
            </a:r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Presenter: Austin</a:t>
            </a:r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Presenter: Dee</a:t>
            </a:r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General Transition</a:t>
            </a:r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400"/>
              <a:t>Presenter: Dee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/>
              <a:t>Presenter: Dee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/>
              <a:t>Presenter: Hussein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/>
              <a:t>Presenter: Hussein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Presenter: Sandy</a:t>
            </a:r>
          </a:p>
        </p:txBody>
      </p:sp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400"/>
              <a:t>Presenter: Austin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General Transition</a:t>
            </a:r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Presenter: Hussein</a:t>
            </a:r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Presenter: Hussein</a:t>
            </a:r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Presenter: Hussein</a:t>
            </a:r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Presenter: Hussein</a:t>
            </a:r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400"/>
              <a:t>Presenter: Hussein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Presenter: Sandy</a:t>
            </a:r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Presenter: Sandy</a:t>
            </a:r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General Transition</a:t>
            </a:r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Presenter: Sandy</a:t>
            </a:r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400"/>
              <a:t>Presenter: Sandy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General Transition</a:t>
            </a:r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Presenter: Sandy</a:t>
            </a:r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533400" y="4495800"/>
            <a:ext cx="6555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533400" y="533400"/>
            <a:ext cx="6555000" cy="3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84150" lvl="0" marL="285750" marR="0" rtl="0" algn="l"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04469" lvl="2" marL="1200150" marR="0" rtl="0" algn="l"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0330" lvl="3" marL="1543050" marR="0" rtl="0" algn="l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0329" lvl="4" marL="2000250" marR="0" rtl="0" algn="l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7430245" y="6172203"/>
            <a:ext cx="120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533400" y="6172200"/>
            <a:ext cx="581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7774425" y="5578478"/>
            <a:ext cx="856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03.png"/><Relationship Id="rId5" Type="http://schemas.openxmlformats.org/officeDocument/2006/relationships/image" Target="../media/image06.jpg"/><Relationship Id="rId6" Type="http://schemas.openxmlformats.org/officeDocument/2006/relationships/image" Target="../media/image30.png"/><Relationship Id="rId7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horsemusclecare.com/wp-content/uploads/2010/04/Dollarphotoclub_50123119.jpg" TargetMode="External"/><Relationship Id="rId4" Type="http://schemas.openxmlformats.org/officeDocument/2006/relationships/hyperlink" Target="http://www.satishkashyap.com/2012/02/lecture-material-ppts-on-introduction.html" TargetMode="External"/><Relationship Id="rId5" Type="http://schemas.openxmlformats.org/officeDocument/2006/relationships/hyperlink" Target="http://www.northfloridaequine.com/vital-signs/" TargetMode="External"/><Relationship Id="rId6" Type="http://schemas.openxmlformats.org/officeDocument/2006/relationships/hyperlink" Target="http://www.omhospital.org/" TargetMode="External"/><Relationship Id="rId7" Type="http://schemas.openxmlformats.org/officeDocument/2006/relationships/hyperlink" Target="http://hvacservices.livejournal.com/1351.html" TargetMode="External"/><Relationship Id="rId8" Type="http://schemas.openxmlformats.org/officeDocument/2006/relationships/hyperlink" Target="https://www.decalgirl.com/skins/316276/apple-iphone-7-plus-skin-solid-state-red" TargetMode="External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hyperlink" Target="http://myhorseforum.com/threads/wierd-face-markings-post-away.327670/page-45#post6084330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colourbox.com/vector/funny-horse-cartoon-vector-7181395" TargetMode="External"/><Relationship Id="rId4" Type="http://schemas.openxmlformats.org/officeDocument/2006/relationships/hyperlink" Target="https://www.colourbox.com/vector/funny-horse-cartoon-vector-7181395" TargetMode="External"/><Relationship Id="rId9" Type="http://schemas.openxmlformats.org/officeDocument/2006/relationships/hyperlink" Target="https://www.adafruit.com/products/1946" TargetMode="External"/><Relationship Id="rId5" Type="http://schemas.openxmlformats.org/officeDocument/2006/relationships/hyperlink" Target="https://www.valleyvet.com/ct_detail.html?pgguid=6f367bda-c634-4a93-9b3f-611b3ce8b26b" TargetMode="External"/><Relationship Id="rId6" Type="http://schemas.openxmlformats.org/officeDocument/2006/relationships/hyperlink" Target="http://mink-studios.blogspot.com/2015/03/steppin-out-hooves-from-artistic_28.html" TargetMode="External"/><Relationship Id="rId7" Type="http://schemas.openxmlformats.org/officeDocument/2006/relationships/hyperlink" Target="https://www.sparkfun.com/products/11050" TargetMode="External"/><Relationship Id="rId8" Type="http://schemas.openxmlformats.org/officeDocument/2006/relationships/hyperlink" Target="https://pulsesensor.com/products/pulse-sensor-ampe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8.png"/><Relationship Id="rId5" Type="http://schemas.openxmlformats.org/officeDocument/2006/relationships/image" Target="../media/image07.png"/><Relationship Id="rId6" Type="http://schemas.openxmlformats.org/officeDocument/2006/relationships/image" Target="../media/image10.png"/><Relationship Id="rId7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.PNG"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949" y="1183336"/>
            <a:ext cx="3935424" cy="2627774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1" name="Shape 61"/>
          <p:cNvSpPr/>
          <p:nvPr/>
        </p:nvSpPr>
        <p:spPr>
          <a:xfrm>
            <a:off x="262850" y="615775"/>
            <a:ext cx="49818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0" i="0" lang="en-US" sz="6000" u="none" cap="none" strike="noStrike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Horse</a:t>
            </a:r>
          </a:p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0" i="0" lang="en-US" sz="6000" u="none" cap="none" strike="noStrike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Health</a:t>
            </a:r>
          </a:p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b="0" i="0" lang="en-US" sz="6000" u="none" cap="none" strike="noStrike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Monitoring System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362425" y="4759700"/>
            <a:ext cx="81576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 </a:t>
            </a:r>
            <a:r>
              <a:rPr b="1" i="0" lang="en-US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PRESENTATION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362425" y="5350075"/>
            <a:ext cx="44883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Senior Design I – Spring 2017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8433375" y="3897375"/>
            <a:ext cx="435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US" sz="1100">
                <a:solidFill>
                  <a:srgbClr val="6AA84F"/>
                </a:solidFill>
              </a:rPr>
              <a:t>[1]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72425" y="295300"/>
            <a:ext cx="5264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SYSTEM OVERVIEW</a:t>
            </a:r>
          </a:p>
        </p:txBody>
      </p:sp>
      <p:cxnSp>
        <p:nvCxnSpPr>
          <p:cNvPr id="146" name="Shape 146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LEfa08ada1884f4c01c37757e51acbf447-large.jp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5" y="1509000"/>
            <a:ext cx="4990700" cy="3325049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footM.jpg"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875" y="3153924"/>
            <a:ext cx="6095600" cy="3108749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9" name="Shape 149"/>
          <p:cNvSpPr txBox="1"/>
          <p:nvPr/>
        </p:nvSpPr>
        <p:spPr>
          <a:xfrm>
            <a:off x="8418925" y="6315325"/>
            <a:ext cx="575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100">
                <a:solidFill>
                  <a:srgbClr val="6AA84F"/>
                </a:solidFill>
              </a:rPr>
              <a:t>[9-10]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ctrTitle"/>
          </p:nvPr>
        </p:nvSpPr>
        <p:spPr>
          <a:xfrm>
            <a:off x="334525" y="3258775"/>
            <a:ext cx="4766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en-US" sz="4200" u="none" cap="none" strike="noStrike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CONSTRAINTS</a:t>
            </a:r>
          </a:p>
        </p:txBody>
      </p:sp>
      <p:pic>
        <p:nvPicPr>
          <p:cNvPr descr="hhm_logo.pn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812" y="1990938"/>
            <a:ext cx="31908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Shape 160"/>
          <p:cNvGraphicFramePr/>
          <p:nvPr/>
        </p:nvGraphicFramePr>
        <p:xfrm>
          <a:off x="542450" y="120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{FE35ED72-DEA2-458F-909D-B389ECE307FC}</a:tableStyleId>
              </a:tblPr>
              <a:tblGrid>
                <a:gridCol w="3408750"/>
                <a:gridCol w="4805475"/>
              </a:tblGrid>
              <a:tr h="611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Constraint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45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Temperature Sensor Accuracy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Century Gothic"/>
                        <a:buChar char="●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Range: 90˚F to 110˚F </a:t>
                      </a:r>
                    </a:p>
                    <a:p>
                      <a:pPr indent="-3810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Century Gothic"/>
                        <a:buChar char="●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±  1˚F of rectal temperature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60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Pulse Sensor Accuracy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Ingress Protection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Century Gothic"/>
                        <a:buChar char="●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Range: 25 to 200 bpm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-3810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Century Gothic"/>
                        <a:buChar char="●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Rating: IP56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40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61" name="Shape 161"/>
          <p:cNvSpPr txBox="1"/>
          <p:nvPr>
            <p:ph type="title"/>
          </p:nvPr>
        </p:nvSpPr>
        <p:spPr>
          <a:xfrm>
            <a:off x="372425" y="295300"/>
            <a:ext cx="6702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TECHNICAL CONSTRAINTS</a:t>
            </a:r>
          </a:p>
        </p:txBody>
      </p:sp>
      <p:cxnSp>
        <p:nvCxnSpPr>
          <p:cNvPr id="162" name="Shape 162"/>
          <p:cNvCxnSpPr/>
          <p:nvPr/>
        </p:nvCxnSpPr>
        <p:spPr>
          <a:xfrm>
            <a:off x="372412" y="8548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Shape 163"/>
          <p:cNvCxnSpPr/>
          <p:nvPr/>
        </p:nvCxnSpPr>
        <p:spPr>
          <a:xfrm>
            <a:off x="3827437" y="1043461"/>
            <a:ext cx="3000" cy="447000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Shape 168"/>
          <p:cNvGraphicFramePr/>
          <p:nvPr/>
        </p:nvGraphicFramePr>
        <p:xfrm>
          <a:off x="542450" y="124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{FE35ED72-DEA2-458F-909D-B389ECE307FC}</a:tableStyleId>
              </a:tblPr>
              <a:tblGrid>
                <a:gridCol w="2981000"/>
                <a:gridCol w="4773250"/>
              </a:tblGrid>
              <a:tr h="561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Constraint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940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Battery Life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Century Gothic"/>
                        <a:buChar char="●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Minimum 12 hrs operation</a:t>
                      </a:r>
                    </a:p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62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User Notifications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Century Gothic"/>
                        <a:buChar char="●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Update user at predefined intervals via SMS messages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169" name="Shape 169"/>
          <p:cNvCxnSpPr/>
          <p:nvPr/>
        </p:nvCxnSpPr>
        <p:spPr>
          <a:xfrm>
            <a:off x="372430" y="8548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Shape 170"/>
          <p:cNvSpPr txBox="1"/>
          <p:nvPr>
            <p:ph type="title"/>
          </p:nvPr>
        </p:nvSpPr>
        <p:spPr>
          <a:xfrm>
            <a:off x="372425" y="295300"/>
            <a:ext cx="67029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TECHNICAL CONSTRAINTS</a:t>
            </a:r>
          </a:p>
        </p:txBody>
      </p:sp>
      <p:cxnSp>
        <p:nvCxnSpPr>
          <p:cNvPr id="171" name="Shape 171"/>
          <p:cNvCxnSpPr/>
          <p:nvPr/>
        </p:nvCxnSpPr>
        <p:spPr>
          <a:xfrm>
            <a:off x="3409262" y="1110361"/>
            <a:ext cx="3000" cy="447000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/>
        </p:nvGraphicFramePr>
        <p:xfrm>
          <a:off x="336025" y="119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{FE35ED72-DEA2-458F-909D-B389ECE307FC}</a:tableStyleId>
              </a:tblPr>
              <a:tblGrid>
                <a:gridCol w="3068725"/>
                <a:gridCol w="1560925"/>
                <a:gridCol w="3927650"/>
              </a:tblGrid>
              <a:tr h="361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Type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Name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3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Health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Safety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Century Gothic"/>
                        <a:buChar char="●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Cannot be hazardous or invasive to horses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Manufacturability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Size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810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Century Gothic"/>
                        <a:buChar char="●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Must fit various horse sizes; compact 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77" name="Shape 177"/>
          <p:cNvSpPr txBox="1"/>
          <p:nvPr>
            <p:ph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PRACTICAL CONSTRAINTS</a:t>
            </a:r>
          </a:p>
        </p:txBody>
      </p:sp>
      <p:cxnSp>
        <p:nvCxnSpPr>
          <p:cNvPr id="178" name="Shape 178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Shape 179"/>
          <p:cNvCxnSpPr/>
          <p:nvPr/>
        </p:nvCxnSpPr>
        <p:spPr>
          <a:xfrm>
            <a:off x="3188112" y="1107411"/>
            <a:ext cx="23400" cy="492600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Shape 180"/>
          <p:cNvCxnSpPr/>
          <p:nvPr/>
        </p:nvCxnSpPr>
        <p:spPr>
          <a:xfrm>
            <a:off x="4863162" y="1107411"/>
            <a:ext cx="23400" cy="492600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ctrTitle"/>
          </p:nvPr>
        </p:nvSpPr>
        <p:spPr>
          <a:xfrm>
            <a:off x="762000" y="2755050"/>
            <a:ext cx="37302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 sz="4200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SYSTEM</a:t>
            </a:r>
          </a:p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 sz="4200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TESTING</a:t>
            </a:r>
          </a:p>
        </p:txBody>
      </p:sp>
      <p:pic>
        <p:nvPicPr>
          <p:cNvPr descr="hhm_logo.png"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812" y="1833550"/>
            <a:ext cx="31908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TEMPERATURE SENSOR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Shape 193"/>
          <p:cNvSpPr txBox="1"/>
          <p:nvPr/>
        </p:nvSpPr>
        <p:spPr>
          <a:xfrm>
            <a:off x="5430450" y="5029300"/>
            <a:ext cx="15474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DS18B20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Probe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1775" y="4662725"/>
            <a:ext cx="1400625" cy="1400625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5" name="Shape 195"/>
          <p:cNvSpPr txBox="1"/>
          <p:nvPr/>
        </p:nvSpPr>
        <p:spPr>
          <a:xfrm>
            <a:off x="8047400" y="6063350"/>
            <a:ext cx="435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100">
                <a:solidFill>
                  <a:srgbClr val="6AA84F"/>
                </a:solidFill>
              </a:rPr>
              <a:t>[11]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200" y="1936300"/>
            <a:ext cx="2045423" cy="2264275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25" y="1936299"/>
            <a:ext cx="4024672" cy="2264275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8" name="Shape 198"/>
          <p:cNvSpPr txBox="1"/>
          <p:nvPr/>
        </p:nvSpPr>
        <p:spPr>
          <a:xfrm>
            <a:off x="296225" y="1107400"/>
            <a:ext cx="2994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Laboratory Testing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TEMPERATURE SENSOR</a:t>
            </a:r>
          </a:p>
        </p:txBody>
      </p:sp>
      <p:cxnSp>
        <p:nvCxnSpPr>
          <p:cNvPr id="204" name="Shape 204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25" y="1936299"/>
            <a:ext cx="2994000" cy="3988048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6" name="Shape 206"/>
          <p:cNvSpPr txBox="1"/>
          <p:nvPr/>
        </p:nvSpPr>
        <p:spPr>
          <a:xfrm>
            <a:off x="296225" y="1107400"/>
            <a:ext cx="2994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Testing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749" y="1936300"/>
            <a:ext cx="4541946" cy="3988050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PULSE</a:t>
            </a: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 SENSOR</a:t>
            </a:r>
          </a:p>
        </p:txBody>
      </p:sp>
      <p:cxnSp>
        <p:nvCxnSpPr>
          <p:cNvPr id="213" name="Shape 213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Shape 214"/>
          <p:cNvSpPr txBox="1"/>
          <p:nvPr/>
        </p:nvSpPr>
        <p:spPr>
          <a:xfrm>
            <a:off x="5243650" y="4917675"/>
            <a:ext cx="14175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Pulse </a:t>
            </a:r>
          </a:p>
          <a:p>
            <a:pPr lvl="0" algn="r">
              <a:spcBef>
                <a:spcPts val="0"/>
              </a:spcBef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Amped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93C47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E0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apture.PNG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225" y="4262449"/>
            <a:ext cx="1933816" cy="1846525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6" name="Shape 216"/>
          <p:cNvSpPr txBox="1"/>
          <p:nvPr/>
        </p:nvSpPr>
        <p:spPr>
          <a:xfrm>
            <a:off x="8290050" y="6108975"/>
            <a:ext cx="435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100">
                <a:solidFill>
                  <a:srgbClr val="6AA84F"/>
                </a:solidFill>
              </a:rPr>
              <a:t>[12]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25" y="1785925"/>
            <a:ext cx="2514124" cy="3419475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900" y="1785925"/>
            <a:ext cx="2276475" cy="3419475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9" name="Shape 219"/>
          <p:cNvSpPr txBox="1"/>
          <p:nvPr/>
        </p:nvSpPr>
        <p:spPr>
          <a:xfrm>
            <a:off x="296225" y="1107400"/>
            <a:ext cx="2994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Laboratory Testing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PULSE SENSOR</a:t>
            </a:r>
          </a:p>
        </p:txBody>
      </p:sp>
      <p:cxnSp>
        <p:nvCxnSpPr>
          <p:cNvPr id="225" name="Shape 225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Shape 226"/>
          <p:cNvSpPr txBox="1"/>
          <p:nvPr/>
        </p:nvSpPr>
        <p:spPr>
          <a:xfrm>
            <a:off x="296225" y="1107400"/>
            <a:ext cx="2994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</a:t>
            </a: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Testing</a:t>
            </a:r>
          </a:p>
        </p:txBody>
      </p:sp>
      <p:sp>
        <p:nvSpPr>
          <p:cNvPr id="227" name="Shape 227" title="IMG_2913.MOV"/>
          <p:cNvSpPr/>
          <p:nvPr/>
        </p:nvSpPr>
        <p:spPr>
          <a:xfrm>
            <a:off x="2385600" y="1330325"/>
            <a:ext cx="6418800" cy="4972775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72425" y="295300"/>
            <a:ext cx="4136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TEAM MEMBERS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02700" y="1072925"/>
            <a:ext cx="5384400" cy="5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Casandra Sas</a:t>
            </a:r>
            <a:r>
              <a:rPr b="1" lang="en-US">
                <a:solidFill>
                  <a:schemeClr val="dk1"/>
                </a:solidFill>
              </a:rPr>
              <a:t>ser</a:t>
            </a:r>
          </a:p>
          <a:p>
            <a:pPr indent="-285750" lvl="1" marL="7429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Electrical Engineering</a:t>
            </a:r>
          </a:p>
          <a:p>
            <a:pPr indent="-285750" lvl="1" marL="7429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Leader</a:t>
            </a:r>
          </a:p>
          <a:p>
            <a:pPr indent="-285750" lvl="1" marL="7429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▶"/>
            </a:pPr>
            <a:r>
              <a:rPr lang="en-US">
                <a:solidFill>
                  <a:schemeClr val="dk1"/>
                </a:solidFill>
              </a:rPr>
              <a:t>System and Enclosure Design</a:t>
            </a:r>
          </a:p>
          <a:p>
            <a:pPr indent="0" lvl="1" marL="457200" marR="0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Austin Heath</a:t>
            </a:r>
          </a:p>
          <a:p>
            <a:pPr indent="-285750" lvl="1" marL="7429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Computer Engineering</a:t>
            </a:r>
          </a:p>
          <a:p>
            <a:pPr indent="-285750" lvl="1" marL="7429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▶"/>
            </a:pPr>
            <a:r>
              <a:rPr lang="en-US">
                <a:solidFill>
                  <a:schemeClr val="dk1"/>
                </a:solidFill>
              </a:rPr>
              <a:t>GSM Programming/ Communications</a:t>
            </a:r>
          </a:p>
          <a:p>
            <a:pPr indent="0" lvl="1" marL="45720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Jeremy Brown</a:t>
            </a:r>
          </a:p>
          <a:p>
            <a:pPr indent="-285750" lvl="1" marL="7429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Electrical Engineering</a:t>
            </a:r>
          </a:p>
          <a:p>
            <a:pPr indent="-285750" lvl="1" marL="7429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▶"/>
            </a:pPr>
            <a:r>
              <a:rPr lang="en-US">
                <a:solidFill>
                  <a:schemeClr val="dk1"/>
                </a:solidFill>
              </a:rPr>
              <a:t>Temperature Sensor Design/Testing</a:t>
            </a:r>
          </a:p>
          <a:p>
            <a:pPr indent="0" lvl="1" marL="45720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Hussein Alsabbahi</a:t>
            </a:r>
          </a:p>
          <a:p>
            <a:pPr indent="-285750" lvl="1" marL="7429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Electrical Engineering</a:t>
            </a:r>
          </a:p>
          <a:p>
            <a:pPr indent="-285750" lvl="1" marL="74295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▶"/>
            </a:pPr>
            <a:r>
              <a:rPr lang="en-US">
                <a:solidFill>
                  <a:schemeClr val="dk1"/>
                </a:solidFill>
              </a:rPr>
              <a:t>Pulse Sensor Design/Testing</a:t>
            </a:r>
          </a:p>
          <a:p>
            <a:pPr indent="-285750" lvl="1" marL="74295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1" name="Shape 71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9853" y="5489600"/>
            <a:ext cx="987300" cy="987300"/>
          </a:xfrm>
          <a:prstGeom prst="rect">
            <a:avLst/>
          </a:prstGeom>
          <a:noFill/>
          <a:ln cap="sq" cmpd="sng" w="76200">
            <a:solidFill>
              <a:srgbClr val="999999"/>
            </a:solidFill>
            <a:prstDash val="solid"/>
            <a:miter/>
            <a:headEnd len="med" w="med" type="none"/>
            <a:tailEnd len="med" w="med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2776000"/>
            <a:ext cx="938300" cy="844475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MG_7646.JPG"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500" y="4124499"/>
            <a:ext cx="938299" cy="844473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Capture.PNG" id="75" name="Shape 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4500" y="1393399"/>
            <a:ext cx="938299" cy="878574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Jeremy.jpg" id="76" name="Shape 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9850" y="4108799"/>
            <a:ext cx="987299" cy="87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GSM Module</a:t>
            </a:r>
          </a:p>
        </p:txBody>
      </p:sp>
      <p:cxnSp>
        <p:nvCxnSpPr>
          <p:cNvPr id="233" name="Shape 233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Shape 234"/>
          <p:cNvSpPr txBox="1"/>
          <p:nvPr/>
        </p:nvSpPr>
        <p:spPr>
          <a:xfrm>
            <a:off x="5481550" y="4694836"/>
            <a:ext cx="15369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Adafruit</a:t>
            </a:r>
          </a:p>
          <a:p>
            <a:pPr lvl="0" algn="r">
              <a:spcBef>
                <a:spcPts val="0"/>
              </a:spcBef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FONA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MiniGSM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SIM800H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93C47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93C47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93C47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r>
              <a:t/>
            </a:r>
            <a:endParaRPr sz="2000">
              <a:solidFill>
                <a:srgbClr val="93C47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apture.PN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787" y="4137450"/>
            <a:ext cx="1536825" cy="2001275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36" name="Shape 236"/>
          <p:cNvSpPr txBox="1"/>
          <p:nvPr/>
        </p:nvSpPr>
        <p:spPr>
          <a:xfrm>
            <a:off x="8248625" y="6138725"/>
            <a:ext cx="435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100">
                <a:solidFill>
                  <a:srgbClr val="6AA84F"/>
                </a:solidFill>
              </a:rPr>
              <a:t>[13]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950" y="1399174"/>
            <a:ext cx="3058427" cy="4968149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ctrTitle"/>
          </p:nvPr>
        </p:nvSpPr>
        <p:spPr>
          <a:xfrm>
            <a:off x="762000" y="2473187"/>
            <a:ext cx="37302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 sz="4200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TIMELINE</a:t>
            </a:r>
          </a:p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 sz="4200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&amp; </a:t>
            </a:r>
          </a:p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 sz="4200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PROGRESS</a:t>
            </a:r>
          </a:p>
        </p:txBody>
      </p:sp>
      <p:pic>
        <p:nvPicPr>
          <p:cNvPr descr="hhm_logo.pn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812" y="1833550"/>
            <a:ext cx="31908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4294967295"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TIMELINE</a:t>
            </a:r>
          </a:p>
        </p:txBody>
      </p:sp>
      <p:cxnSp>
        <p:nvCxnSpPr>
          <p:cNvPr id="249" name="Shape 249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apture.PNG"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93000"/>
            <a:ext cx="7550850" cy="39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4294967295"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PROGRESS</a:t>
            </a:r>
          </a:p>
        </p:txBody>
      </p:sp>
      <p:cxnSp>
        <p:nvCxnSpPr>
          <p:cNvPr id="256" name="Shape 256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Shape 257"/>
          <p:cNvSpPr txBox="1"/>
          <p:nvPr>
            <p:ph idx="4294967295" type="body"/>
          </p:nvPr>
        </p:nvSpPr>
        <p:spPr>
          <a:xfrm>
            <a:off x="448625" y="1694050"/>
            <a:ext cx="8257200" cy="31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</a:pPr>
            <a:r>
              <a:rPr lang="en-US" sz="2400">
                <a:solidFill>
                  <a:schemeClr val="dk1"/>
                </a:solidFill>
              </a:rPr>
              <a:t>Temperature sensor - field test completed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</a:pPr>
            <a:r>
              <a:rPr lang="en-US" sz="2400">
                <a:solidFill>
                  <a:schemeClr val="dk1"/>
                </a:solidFill>
              </a:rPr>
              <a:t>Pulse sensor - laboratory test completed, partial field tested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</a:pPr>
            <a:r>
              <a:rPr lang="en-US" sz="2400">
                <a:solidFill>
                  <a:schemeClr val="dk1"/>
                </a:solidFill>
              </a:rPr>
              <a:t>GSM module - send and receive functions complete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4294967295"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FUTURE WORK</a:t>
            </a:r>
          </a:p>
        </p:txBody>
      </p:sp>
      <p:cxnSp>
        <p:nvCxnSpPr>
          <p:cNvPr id="263" name="Shape 263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Shape 264"/>
          <p:cNvSpPr txBox="1"/>
          <p:nvPr>
            <p:ph idx="4294967295" type="body"/>
          </p:nvPr>
        </p:nvSpPr>
        <p:spPr>
          <a:xfrm>
            <a:off x="667850" y="1694050"/>
            <a:ext cx="7961700" cy="31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</a:pPr>
            <a:r>
              <a:rPr lang="en-US" sz="2400">
                <a:solidFill>
                  <a:schemeClr val="dk1"/>
                </a:solidFill>
              </a:rPr>
              <a:t>Temperature sensor - </a:t>
            </a:r>
            <a:r>
              <a:rPr lang="en-US" sz="2400">
                <a:solidFill>
                  <a:schemeClr val="dk1"/>
                </a:solidFill>
              </a:rPr>
              <a:t>calibrate</a:t>
            </a:r>
            <a:r>
              <a:rPr lang="en-US" sz="2400">
                <a:solidFill>
                  <a:schemeClr val="dk1"/>
                </a:solidFill>
              </a:rPr>
              <a:t> offset from rectal temp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</a:pPr>
            <a:r>
              <a:rPr lang="en-US" sz="2400">
                <a:solidFill>
                  <a:schemeClr val="dk1"/>
                </a:solidFill>
              </a:rPr>
              <a:t>Pulse sensor - complete field testing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</a:pPr>
            <a:r>
              <a:rPr lang="en-US" sz="2400">
                <a:solidFill>
                  <a:schemeClr val="dk1"/>
                </a:solidFill>
              </a:rPr>
              <a:t>GSM module - program appropriate interrupts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4294967295"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TEAMING</a:t>
            </a:r>
          </a:p>
        </p:txBody>
      </p:sp>
      <p:cxnSp>
        <p:nvCxnSpPr>
          <p:cNvPr id="270" name="Shape 270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1679975"/>
            <a:ext cx="8648700" cy="240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6497350" y="6435425"/>
            <a:ext cx="602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>
                <a:solidFill>
                  <a:srgbClr val="6AA84F"/>
                </a:solidFill>
              </a:rPr>
              <a:t>[14]</a:t>
            </a:r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QUESTIONS</a:t>
            </a:r>
          </a:p>
        </p:txBody>
      </p:sp>
      <p:cxnSp>
        <p:nvCxnSpPr>
          <p:cNvPr id="278" name="Shape 278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apture.PNG"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224" y="1183600"/>
            <a:ext cx="3631550" cy="5484024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510300" y="1241100"/>
            <a:ext cx="8311200" cy="52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[1]  </a:t>
            </a:r>
            <a:r>
              <a:rPr lang="en-US">
                <a:solidFill>
                  <a:schemeClr val="dk1"/>
                </a:solidFill>
              </a:rPr>
              <a:t>Horse Muscle Care,. </a:t>
            </a:r>
            <a:r>
              <a:rPr i="1" lang="en-US">
                <a:solidFill>
                  <a:schemeClr val="dk1"/>
                </a:solidFill>
              </a:rPr>
              <a:t>Girl With Horse</a:t>
            </a:r>
            <a:r>
              <a:rPr lang="en-US">
                <a:solidFill>
                  <a:schemeClr val="dk1"/>
                </a:solidFill>
              </a:rPr>
              <a:t>. n.d. [Online]. Available: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http://horsemusclecare.com/wp-content/uploads/2010/04/Dollarphotoclub_50123119.jpg</a:t>
            </a:r>
            <a:r>
              <a:rPr lang="en-US">
                <a:solidFill>
                  <a:schemeClr val="dk1"/>
                </a:solidFill>
              </a:rPr>
              <a:t> [Accessed: Mar. 2, 2017].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[2] Satish Kashyap. Dr. Robert Reese. n.d. [Online]. Available: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http://www.satishkashyap.com/2012/02/lecture-material-ppts-on-introduction.html</a:t>
            </a:r>
            <a:r>
              <a:rPr lang="en-US">
                <a:solidFill>
                  <a:schemeClr val="dk1"/>
                </a:solidFill>
              </a:rPr>
              <a:t> [Accessed: Mar. 5, 2017].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[3] Dr. Tanhauser, Susan. </a:t>
            </a:r>
            <a:r>
              <a:rPr i="1" lang="en-US">
                <a:solidFill>
                  <a:schemeClr val="dk1"/>
                </a:solidFill>
              </a:rPr>
              <a:t>Learning to Take Your Horse’s Vital Signs. </a:t>
            </a:r>
            <a:r>
              <a:rPr lang="en-US">
                <a:solidFill>
                  <a:schemeClr val="dk1"/>
                </a:solidFill>
              </a:rPr>
              <a:t>n.d. [Online]. Available: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http://www.northfloridaequine.com/vital-signs/</a:t>
            </a:r>
            <a:r>
              <a:rPr lang="en-US">
                <a:solidFill>
                  <a:schemeClr val="dk1"/>
                </a:solidFill>
              </a:rPr>
              <a:t> [Accessed: Apr. 11, 2017].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[4] David Ramey. </a:t>
            </a:r>
            <a:r>
              <a:rPr i="1" lang="en-US">
                <a:solidFill>
                  <a:schemeClr val="dk1"/>
                </a:solidFill>
              </a:rPr>
              <a:t>DVM. sick_horse_cartoon[1].</a:t>
            </a:r>
            <a:r>
              <a:rPr lang="en-US">
                <a:solidFill>
                  <a:schemeClr val="dk1"/>
                </a:solidFill>
              </a:rPr>
              <a:t> 2012. [Online]. Available:</a:t>
            </a:r>
            <a:r>
              <a:rPr lang="en-US" sz="1100"/>
              <a:t> </a:t>
            </a:r>
            <a:r>
              <a:rPr lang="en-US" u="sng">
                <a:solidFill>
                  <a:schemeClr val="accent5"/>
                </a:solidFill>
              </a:rPr>
              <a:t>http://www.doctorramey.com/fevers/  </a:t>
            </a:r>
            <a:r>
              <a:rPr lang="en-US">
                <a:solidFill>
                  <a:schemeClr val="dk1"/>
                </a:solidFill>
              </a:rPr>
              <a:t>[Accessed: Mar. 5, 2017].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[5] OM Hospital. </a:t>
            </a:r>
            <a:r>
              <a:rPr i="1" lang="en-US">
                <a:solidFill>
                  <a:schemeClr val="dk1"/>
                </a:solidFill>
              </a:rPr>
              <a:t>ICU</a:t>
            </a:r>
            <a:r>
              <a:rPr lang="en-US">
                <a:solidFill>
                  <a:schemeClr val="dk1"/>
                </a:solidFill>
              </a:rPr>
              <a:t>. n.d. [Online]. Available: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u="sng">
                <a:solidFill>
                  <a:schemeClr val="accent5"/>
                </a:solidFill>
                <a:hlinkClick r:id="rId6"/>
              </a:rPr>
              <a:t>http://www.omhospital.org/</a:t>
            </a:r>
            <a:r>
              <a:rPr lang="en-US" u="sng">
                <a:solidFill>
                  <a:schemeClr val="accent5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[Accessed: Mar. 5, 2017].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[6] Hvacservices. </a:t>
            </a:r>
            <a:r>
              <a:rPr i="1" lang="en-US">
                <a:solidFill>
                  <a:schemeClr val="dk1"/>
                </a:solidFill>
              </a:rPr>
              <a:t>HVAC Heating. </a:t>
            </a:r>
            <a:r>
              <a:rPr lang="en-US">
                <a:solidFill>
                  <a:schemeClr val="dk1"/>
                </a:solidFill>
              </a:rPr>
              <a:t>2014. [Online]. Available: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http://hvacservices.livejournal.com/1351.html</a:t>
            </a:r>
            <a:r>
              <a:rPr lang="en-US">
                <a:solidFill>
                  <a:schemeClr val="dk1"/>
                </a:solidFill>
              </a:rPr>
              <a:t> [Accessed: Mar. 5, 2017].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[7] DecalGirl. </a:t>
            </a:r>
            <a:r>
              <a:rPr i="1" lang="en-US">
                <a:solidFill>
                  <a:schemeClr val="dk1"/>
                </a:solidFill>
              </a:rPr>
              <a:t>Solid State Red.</a:t>
            </a:r>
            <a:r>
              <a:rPr lang="en-US">
                <a:solidFill>
                  <a:schemeClr val="dk1"/>
                </a:solidFill>
              </a:rPr>
              <a:t> n.d. [Online]. Available: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https://www.decalgirl.com/skins/316276/apple-iphone-7-plus-skin-solid-state-red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[Accessed: Mar. 5, 2017].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5" name="Shape 285"/>
          <p:cNvSpPr txBox="1"/>
          <p:nvPr>
            <p:ph idx="4294967295"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REFERENCES</a:t>
            </a:r>
          </a:p>
        </p:txBody>
      </p:sp>
      <p:cxnSp>
        <p:nvCxnSpPr>
          <p:cNvPr id="286" name="Shape 286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542550" y="1066775"/>
            <a:ext cx="8311200" cy="5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[8] ColourBox. </a:t>
            </a:r>
            <a:r>
              <a:rPr i="1" lang="en-US">
                <a:solidFill>
                  <a:schemeClr val="dk1"/>
                </a:solidFill>
              </a:rPr>
              <a:t>Funny horse cartoon</a:t>
            </a:r>
            <a:r>
              <a:rPr lang="en-US">
                <a:solidFill>
                  <a:schemeClr val="dk1"/>
                </a:solidFill>
              </a:rPr>
              <a:t>. n.d. [Online]. Available:</a:t>
            </a:r>
            <a:r>
              <a:rPr lang="en-US">
                <a:solidFill>
                  <a:schemeClr val="dk1"/>
                </a:solidFill>
                <a:hlinkClick r:id="rId3"/>
              </a:rPr>
              <a:t> </a:t>
            </a:r>
            <a:r>
              <a:rPr lang="en-US" u="sng">
                <a:solidFill>
                  <a:schemeClr val="accent5"/>
                </a:solidFill>
                <a:hlinkClick r:id="rId4"/>
              </a:rPr>
              <a:t>https://www.colourbox.com/vector/funny-horse-cartoon-vector-7181395</a:t>
            </a:r>
            <a:r>
              <a:rPr lang="en-US" u="sng">
                <a:solidFill>
                  <a:schemeClr val="accent5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[Accessed: Mar. 5, 2017].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[9]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https://www.valleyvet.com/ct_detail.html?pgguid=6f367bda-c634-4a93-9b3f-611b3ce8b26b</a:t>
            </a:r>
            <a:r>
              <a:rPr lang="en-US">
                <a:solidFill>
                  <a:schemeClr val="dk1"/>
                </a:solidFill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[10]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http://mink-studios.blogspot.com/2015/03/steppin-out-hooves-from-artistic_28.html</a:t>
            </a:r>
            <a:r>
              <a:rPr lang="en-US">
                <a:solidFill>
                  <a:schemeClr val="dk1"/>
                </a:solidFill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[11] SparkFun. </a:t>
            </a:r>
            <a:r>
              <a:rPr i="1" lang="en-US">
                <a:solidFill>
                  <a:schemeClr val="dk1"/>
                </a:solidFill>
              </a:rPr>
              <a:t>Temperature Sensor - Waterproof (DS18B20). </a:t>
            </a:r>
            <a:r>
              <a:rPr lang="en-US">
                <a:solidFill>
                  <a:schemeClr val="dk1"/>
                </a:solidFill>
              </a:rPr>
              <a:t>n.d. [Online]. Available: </a:t>
            </a:r>
            <a:r>
              <a:rPr lang="en-US" u="sng">
                <a:solidFill>
                  <a:schemeClr val="accent5"/>
                </a:solidFill>
                <a:hlinkClick r:id="rId7"/>
              </a:rPr>
              <a:t>https://www.sparkfun.com/products/11050</a:t>
            </a:r>
            <a:r>
              <a:rPr lang="en-US">
                <a:solidFill>
                  <a:schemeClr val="dk1"/>
                </a:solidFill>
              </a:rPr>
              <a:t> [Accessed: Mar. 5, 2017].</a:t>
            </a:r>
            <a:br>
              <a:rPr lang="en-US">
                <a:solidFill>
                  <a:schemeClr val="dk1"/>
                </a:solidFill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[12] Pulse Sensor. </a:t>
            </a:r>
            <a:r>
              <a:rPr i="1" lang="en-US">
                <a:solidFill>
                  <a:schemeClr val="dk1"/>
                </a:solidFill>
              </a:rPr>
              <a:t>PulseSensorAmpedFinger-web_2. </a:t>
            </a:r>
            <a:r>
              <a:rPr lang="en-US">
                <a:solidFill>
                  <a:schemeClr val="dk1"/>
                </a:solidFill>
              </a:rPr>
              <a:t>n.d. [Online]. Available: </a:t>
            </a:r>
            <a:r>
              <a:rPr lang="en-US" u="sng">
                <a:solidFill>
                  <a:schemeClr val="accent5"/>
                </a:solidFill>
                <a:hlinkClick r:id="rId8"/>
              </a:rPr>
              <a:t>https://pulsesensor.com/products/pulse-sensor-amped</a:t>
            </a:r>
            <a:r>
              <a:rPr lang="en-US">
                <a:solidFill>
                  <a:schemeClr val="dk1"/>
                </a:solidFill>
              </a:rPr>
              <a:t> [Accessed: Mar. 5, 2017].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[13] Adafruit. </a:t>
            </a:r>
            <a:r>
              <a:rPr i="1" lang="en-US">
                <a:solidFill>
                  <a:schemeClr val="dk1"/>
                </a:solidFill>
              </a:rPr>
              <a:t>1946-06. </a:t>
            </a:r>
            <a:r>
              <a:rPr lang="en-US">
                <a:solidFill>
                  <a:schemeClr val="dk1"/>
                </a:solidFill>
              </a:rPr>
              <a:t>n.d. [Online]. Available: </a:t>
            </a:r>
            <a:r>
              <a:rPr lang="en-US" u="sng">
                <a:solidFill>
                  <a:schemeClr val="accent5"/>
                </a:solidFill>
                <a:hlinkClick r:id="rId9"/>
              </a:rPr>
              <a:t>https://www.adafruit.com/products/1946</a:t>
            </a:r>
            <a:r>
              <a:rPr lang="en-US">
                <a:solidFill>
                  <a:schemeClr val="dk1"/>
                </a:solidFill>
              </a:rPr>
              <a:t> [Accessed: Mar. 5, 2017].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[14]  DriftwoodsQHs, Senior Member. </a:t>
            </a:r>
            <a:r>
              <a:rPr i="1" lang="en-US">
                <a:solidFill>
                  <a:schemeClr val="dk1"/>
                </a:solidFill>
              </a:rPr>
              <a:t>Clyde/Arab</a:t>
            </a:r>
            <a:r>
              <a:rPr lang="en-US">
                <a:solidFill>
                  <a:schemeClr val="dk1"/>
                </a:solidFill>
              </a:rPr>
              <a:t>. 2011. [Online]. Available: </a:t>
            </a:r>
            <a:r>
              <a:rPr lang="en-US" u="sng">
                <a:solidFill>
                  <a:schemeClr val="accent5"/>
                </a:solidFill>
                <a:hlinkClick r:id="rId10"/>
              </a:rPr>
              <a:t>http://myhorseforum.com/threads/wierd-face-markings-post-away.327670/page-45#post6084330</a:t>
            </a:r>
            <a:r>
              <a:rPr lang="en-US">
                <a:solidFill>
                  <a:schemeClr val="dk1"/>
                </a:solidFill>
              </a:rPr>
              <a:t> [Accessed: Mar. 2, 2017].</a:t>
            </a:r>
          </a:p>
        </p:txBody>
      </p:sp>
      <p:sp>
        <p:nvSpPr>
          <p:cNvPr id="292" name="Shape 292"/>
          <p:cNvSpPr txBox="1"/>
          <p:nvPr>
            <p:ph idx="4294967295" type="title"/>
          </p:nvPr>
        </p:nvSpPr>
        <p:spPr>
          <a:xfrm>
            <a:off x="372425" y="295300"/>
            <a:ext cx="64188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REFERENCES</a:t>
            </a:r>
          </a:p>
        </p:txBody>
      </p:sp>
      <p:cxnSp>
        <p:nvCxnSpPr>
          <p:cNvPr id="293" name="Shape 293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3161375" y="1326600"/>
            <a:ext cx="57039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Dr. Robert B. (Bob) Reese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Associate Professor and Robert D. Guyton Chair for Teaching Excellence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Ph.D., Texas A&amp;M University, 1985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M.S., Texas A&amp;M University, 1982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B.S., Louisiana Tech University, 1979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nterests/Hobbies</a:t>
            </a: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Computer Architecture / VLSI</a:t>
            </a: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MSU Anime Club faculty advisor</a:t>
            </a: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 Rescue Operations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r. reese.jpeg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87" y="2088587"/>
            <a:ext cx="1781175" cy="2562225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3" name="Shape 83"/>
          <p:cNvSpPr txBox="1"/>
          <p:nvPr/>
        </p:nvSpPr>
        <p:spPr>
          <a:xfrm>
            <a:off x="2148875" y="4741150"/>
            <a:ext cx="435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100">
                <a:solidFill>
                  <a:srgbClr val="6AA84F"/>
                </a:solidFill>
              </a:rPr>
              <a:t>[2]</a:t>
            </a:r>
          </a:p>
        </p:txBody>
      </p:sp>
      <p:cxnSp>
        <p:nvCxnSpPr>
          <p:cNvPr id="84" name="Shape 84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Shape 85"/>
          <p:cNvSpPr txBox="1"/>
          <p:nvPr>
            <p:ph type="title"/>
          </p:nvPr>
        </p:nvSpPr>
        <p:spPr>
          <a:xfrm>
            <a:off x="372425" y="295300"/>
            <a:ext cx="4136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ADVISOR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1104225" y="1287974"/>
            <a:ext cx="33642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1877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▶"/>
            </a:pPr>
            <a:r>
              <a:rPr b="1" i="0" lang="en-US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&amp; Solution</a:t>
            </a:r>
          </a:p>
          <a:p>
            <a:pPr indent="-318770" lvl="0" marL="285750" marR="0" rtl="0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▶"/>
            </a:pPr>
            <a:r>
              <a:rPr b="1" i="0" lang="en-US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 Overview</a:t>
            </a:r>
          </a:p>
          <a:p>
            <a:pPr indent="-318770" lvl="0" marL="285750" marR="0" rtl="0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▶"/>
            </a:pPr>
            <a:r>
              <a:rPr b="1" i="0" lang="en-US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Constraints</a:t>
            </a:r>
          </a:p>
          <a:p>
            <a:pPr indent="-315468" lvl="1" marL="742950" marR="0" rtl="0">
              <a:lnSpc>
                <a:spcPct val="15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▶"/>
            </a:pPr>
            <a:r>
              <a:rPr i="0" lang="en-US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</a:t>
            </a:r>
          </a:p>
          <a:p>
            <a:pPr indent="-315468" lvl="1" marL="742950" marR="0" rtl="0">
              <a:lnSpc>
                <a:spcPct val="150000"/>
              </a:lnSpc>
              <a:spcBef>
                <a:spcPts val="9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▶"/>
            </a:pPr>
            <a:r>
              <a:rPr i="0" lang="en-US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Practical</a:t>
            </a:r>
          </a:p>
          <a:p>
            <a:pPr indent="-318770" lvl="0" marL="285750" marR="0" rtl="0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▶"/>
            </a:pPr>
            <a:r>
              <a:rPr b="1" lang="en-US">
                <a:solidFill>
                  <a:schemeClr val="dk1"/>
                </a:solidFill>
              </a:rPr>
              <a:t>System Testing</a:t>
            </a:r>
          </a:p>
          <a:p>
            <a:pPr indent="-318770" lvl="0" marL="285750" marR="0" rtl="0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▶"/>
            </a:pPr>
            <a:r>
              <a:rPr b="1" lang="en-US">
                <a:solidFill>
                  <a:schemeClr val="dk1"/>
                </a:solidFill>
              </a:rPr>
              <a:t>Timeline</a:t>
            </a:r>
          </a:p>
          <a:p>
            <a:pPr indent="-293370" lvl="0" marL="285750" marR="0" rtl="0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▶"/>
            </a:pPr>
            <a:r>
              <a:rPr b="1" lang="en-US">
                <a:solidFill>
                  <a:schemeClr val="dk1"/>
                </a:solidFill>
              </a:rPr>
              <a:t>Progress</a:t>
            </a:r>
          </a:p>
          <a:p>
            <a:pPr indent="-318770" lvl="0" marL="285750" marR="0" rtl="0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▶"/>
            </a:pPr>
            <a:r>
              <a:rPr b="1" i="0" lang="en-US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Questions</a:t>
            </a:r>
          </a:p>
          <a:p>
            <a:pPr indent="-285750" lvl="0" marL="285750" marR="0" rtl="0">
              <a:lnSpc>
                <a:spcPct val="90000"/>
              </a:lnSpc>
              <a:spcBef>
                <a:spcPts val="970"/>
              </a:spcBef>
              <a:spcAft>
                <a:spcPts val="0"/>
              </a:spcAft>
              <a:buClr>
                <a:schemeClr val="lt1"/>
              </a:buClr>
              <a:buSzPct val="77894"/>
              <a:buFont typeface="Noto Sans Symbols"/>
              <a:buNone/>
            </a:pPr>
            <a:r>
              <a:t/>
            </a:r>
            <a:endParaRPr b="1" i="0" sz="185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hm_logo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437" y="1833562"/>
            <a:ext cx="3190875" cy="319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hape 92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Shape 93"/>
          <p:cNvSpPr txBox="1"/>
          <p:nvPr>
            <p:ph type="title"/>
          </p:nvPr>
        </p:nvSpPr>
        <p:spPr>
          <a:xfrm>
            <a:off x="372425" y="295300"/>
            <a:ext cx="4136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AGENDA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ctrTitle"/>
          </p:nvPr>
        </p:nvSpPr>
        <p:spPr>
          <a:xfrm>
            <a:off x="551975" y="2417075"/>
            <a:ext cx="41148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 sz="4200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PROBLEM </a:t>
            </a:r>
          </a:p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 sz="4200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&amp; </a:t>
            </a:r>
          </a:p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 sz="4200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SOLUTION</a:t>
            </a:r>
          </a:p>
        </p:txBody>
      </p:sp>
      <p:pic>
        <p:nvPicPr>
          <p:cNvPr descr="hhm_logo.pn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087" y="1833550"/>
            <a:ext cx="31908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296225" y="1287950"/>
            <a:ext cx="5114100" cy="22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</a:pPr>
            <a:r>
              <a:rPr lang="en-US" sz="2400">
                <a:solidFill>
                  <a:schemeClr val="dk1"/>
                </a:solidFill>
              </a:rPr>
              <a:t>Horse owners and veterinarians need:</a:t>
            </a:r>
          </a:p>
          <a:p>
            <a: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2400">
                <a:solidFill>
                  <a:schemeClr val="dk1"/>
                </a:solidFill>
              </a:rPr>
              <a:t>Affordability</a:t>
            </a:r>
          </a:p>
          <a:p>
            <a: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2400">
                <a:solidFill>
                  <a:schemeClr val="dk1"/>
                </a:solidFill>
              </a:rPr>
              <a:t>Efficiency</a:t>
            </a:r>
          </a:p>
          <a:p>
            <a: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2400">
                <a:solidFill>
                  <a:schemeClr val="dk1"/>
                </a:solidFill>
              </a:rPr>
              <a:t>Safety</a:t>
            </a: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372425" y="295300"/>
            <a:ext cx="4136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PROBLEM</a:t>
            </a:r>
          </a:p>
        </p:txBody>
      </p:sp>
      <p:cxnSp>
        <p:nvCxnSpPr>
          <p:cNvPr id="106" name="Shape 106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emp meas.jp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950" y="1516550"/>
            <a:ext cx="3315725" cy="2087679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pulse meas.jpg"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26" y="4075799"/>
            <a:ext cx="3315722" cy="2204349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9" name="Shape 109"/>
          <p:cNvSpPr txBox="1"/>
          <p:nvPr/>
        </p:nvSpPr>
        <p:spPr>
          <a:xfrm>
            <a:off x="3930800" y="3869475"/>
            <a:ext cx="4803900" cy="2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285750" rtl="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Responding to signs of illness in a horse automatically may reduce:</a:t>
            </a:r>
          </a:p>
          <a:p>
            <a:pPr indent="-346710" lvl="1" marL="742950" rtl="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Noto Sans Symbols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Injury</a:t>
            </a:r>
          </a:p>
          <a:p>
            <a:pPr indent="-346710" lvl="1" marL="742950" rtl="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Noto Sans Symbols"/>
              <a:buChar char="○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Death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8521275" y="6315325"/>
            <a:ext cx="435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100">
                <a:solidFill>
                  <a:srgbClr val="6AA84F"/>
                </a:solidFill>
              </a:rPr>
              <a:t>[3]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67850" y="1694050"/>
            <a:ext cx="79617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</a:pPr>
            <a:r>
              <a:rPr lang="en-US" sz="2400">
                <a:solidFill>
                  <a:schemeClr val="dk1"/>
                </a:solidFill>
              </a:rPr>
              <a:t>Accurate measurement of temperature and pulse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</a:pPr>
            <a:r>
              <a:rPr lang="en-US" sz="2400">
                <a:solidFill>
                  <a:schemeClr val="dk1"/>
                </a:solidFill>
              </a:rPr>
              <a:t>User-set time intervals for data collection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</a:pPr>
            <a:r>
              <a:rPr lang="en-US" sz="2400">
                <a:solidFill>
                  <a:schemeClr val="dk1"/>
                </a:solidFill>
              </a:rPr>
              <a:t>Data transmitted to user via SMS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86850" y="1082350"/>
            <a:ext cx="69213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Horse Health Monitoring System:</a:t>
            </a:r>
          </a:p>
        </p:txBody>
      </p:sp>
      <p:sp>
        <p:nvSpPr>
          <p:cNvPr id="117" name="Shape 117"/>
          <p:cNvSpPr txBox="1"/>
          <p:nvPr>
            <p:ph type="title"/>
          </p:nvPr>
        </p:nvSpPr>
        <p:spPr>
          <a:xfrm>
            <a:off x="372425" y="295300"/>
            <a:ext cx="4136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SOLUTION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Shape 119"/>
          <p:cNvCxnSpPr/>
          <p:nvPr/>
        </p:nvCxnSpPr>
        <p:spPr>
          <a:xfrm flipH="1" rot="10800000">
            <a:off x="3661901" y="4846432"/>
            <a:ext cx="575700" cy="21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229" y="4278354"/>
            <a:ext cx="753300" cy="58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Shape 121"/>
          <p:cNvCxnSpPr/>
          <p:nvPr/>
        </p:nvCxnSpPr>
        <p:spPr>
          <a:xfrm flipH="1" rot="10800000">
            <a:off x="5699762" y="4846432"/>
            <a:ext cx="575700" cy="21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22" name="Shape 122"/>
          <p:cNvSpPr txBox="1"/>
          <p:nvPr/>
        </p:nvSpPr>
        <p:spPr>
          <a:xfrm>
            <a:off x="1971748" y="5781146"/>
            <a:ext cx="3687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100">
                <a:solidFill>
                  <a:srgbClr val="6AA84F"/>
                </a:solidFill>
              </a:rPr>
              <a:t>[4]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228" y="5093545"/>
            <a:ext cx="753269" cy="68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074" y="3952267"/>
            <a:ext cx="1702282" cy="2134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ne34.png"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476" y="4039772"/>
            <a:ext cx="1233318" cy="1959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iling horse.png" id="126" name="Shape 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5387" y="3674326"/>
            <a:ext cx="2033460" cy="251553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8418925" y="6315325"/>
            <a:ext cx="575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100">
                <a:solidFill>
                  <a:srgbClr val="6AA84F"/>
                </a:solidFill>
              </a:rPr>
              <a:t>[4-8]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535250" y="2697287"/>
            <a:ext cx="41148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 sz="4200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SYSTEM</a:t>
            </a:r>
          </a:p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 sz="4200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OVERVIEW</a:t>
            </a:r>
          </a:p>
        </p:txBody>
      </p:sp>
      <p:pic>
        <p:nvPicPr>
          <p:cNvPr descr="hhm_logo.pn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087" y="1833550"/>
            <a:ext cx="31908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72425" y="295300"/>
            <a:ext cx="5264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lang="en-US">
                <a:solidFill>
                  <a:srgbClr val="6AA84F"/>
                </a:solidFill>
                <a:latin typeface="Arial Black"/>
                <a:ea typeface="Arial Black"/>
                <a:cs typeface="Arial Black"/>
                <a:sym typeface="Arial Black"/>
              </a:rPr>
              <a:t>SYSTEM OVERVIEW</a:t>
            </a:r>
          </a:p>
        </p:txBody>
      </p:sp>
      <p:cxnSp>
        <p:nvCxnSpPr>
          <p:cNvPr id="139" name="Shape 139"/>
          <p:cNvCxnSpPr/>
          <p:nvPr/>
        </p:nvCxnSpPr>
        <p:spPr>
          <a:xfrm>
            <a:off x="296212" y="981111"/>
            <a:ext cx="8094300" cy="0"/>
          </a:xfrm>
          <a:prstGeom prst="straightConnector1">
            <a:avLst/>
          </a:prstGeom>
          <a:noFill/>
          <a:ln cap="rnd" cmpd="sng" w="9525">
            <a:solidFill>
              <a:srgbClr val="858E99">
                <a:alpha val="6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apture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388200"/>
            <a:ext cx="7642300" cy="5094874"/>
          </a:xfrm>
          <a:prstGeom prst="rect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